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DM Sans" pitchFamily="2" charset="0"/>
      <p:regular r:id="rId17"/>
    </p:embeddedFont>
    <p:embeddedFont>
      <p:font typeface="Now Bold" panose="020B0604020202020204" charset="0"/>
      <p:regular r:id="rId18"/>
    </p:embeddedFont>
    <p:embeddedFont>
      <p:font typeface="Open Sauce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3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-45982"/>
            <a:ext cx="15501768" cy="10744559"/>
          </a:xfrm>
          <a:custGeom>
            <a:avLst/>
            <a:gdLst/>
            <a:ahLst/>
            <a:cxnLst/>
            <a:rect l="l" t="t" r="r" b="b"/>
            <a:pathLst>
              <a:path w="15501768" h="10744559">
                <a:moveTo>
                  <a:pt x="0" y="0"/>
                </a:moveTo>
                <a:lnTo>
                  <a:pt x="15501768" y="0"/>
                </a:lnTo>
                <a:lnTo>
                  <a:pt x="15501768" y="10744559"/>
                </a:lnTo>
                <a:lnTo>
                  <a:pt x="0" y="10744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4427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897689" y="-1791025"/>
            <a:ext cx="4066773" cy="4066773"/>
          </a:xfrm>
          <a:custGeom>
            <a:avLst/>
            <a:gdLst/>
            <a:ahLst/>
            <a:cxnLst/>
            <a:rect l="l" t="t" r="r" b="b"/>
            <a:pathLst>
              <a:path w="4066773" h="4066773">
                <a:moveTo>
                  <a:pt x="0" y="0"/>
                </a:moveTo>
                <a:lnTo>
                  <a:pt x="4066773" y="0"/>
                </a:lnTo>
                <a:lnTo>
                  <a:pt x="4066773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1004687" y="8319201"/>
            <a:ext cx="4066773" cy="4066773"/>
          </a:xfrm>
          <a:custGeom>
            <a:avLst/>
            <a:gdLst/>
            <a:ahLst/>
            <a:cxnLst/>
            <a:rect l="l" t="t" r="r" b="b"/>
            <a:pathLst>
              <a:path w="4066773" h="4066773">
                <a:moveTo>
                  <a:pt x="0" y="0"/>
                </a:moveTo>
                <a:lnTo>
                  <a:pt x="4066774" y="0"/>
                </a:lnTo>
                <a:lnTo>
                  <a:pt x="4066774" y="4066773"/>
                </a:lnTo>
                <a:lnTo>
                  <a:pt x="0" y="4066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3062087" y="2881836"/>
            <a:ext cx="11894978" cy="5018809"/>
            <a:chOff x="0" y="0"/>
            <a:chExt cx="3132834" cy="13218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2834" cy="1321826"/>
            </a:xfrm>
            <a:custGeom>
              <a:avLst/>
              <a:gdLst/>
              <a:ahLst/>
              <a:cxnLst/>
              <a:rect l="l" t="t" r="r" b="b"/>
              <a:pathLst>
                <a:path w="3132834" h="1321826">
                  <a:moveTo>
                    <a:pt x="4556" y="0"/>
                  </a:moveTo>
                  <a:lnTo>
                    <a:pt x="3128278" y="0"/>
                  </a:lnTo>
                  <a:cubicBezTo>
                    <a:pt x="3129486" y="0"/>
                    <a:pt x="3130645" y="480"/>
                    <a:pt x="3131499" y="1334"/>
                  </a:cubicBezTo>
                  <a:cubicBezTo>
                    <a:pt x="3132354" y="2189"/>
                    <a:pt x="3132834" y="3348"/>
                    <a:pt x="3132834" y="4556"/>
                  </a:cubicBezTo>
                  <a:lnTo>
                    <a:pt x="3132834" y="1317270"/>
                  </a:lnTo>
                  <a:cubicBezTo>
                    <a:pt x="3132834" y="1318479"/>
                    <a:pt x="3132354" y="1319637"/>
                    <a:pt x="3131499" y="1320492"/>
                  </a:cubicBezTo>
                  <a:cubicBezTo>
                    <a:pt x="3130645" y="1321346"/>
                    <a:pt x="3129486" y="1321826"/>
                    <a:pt x="3128278" y="1321826"/>
                  </a:cubicBezTo>
                  <a:lnTo>
                    <a:pt x="4556" y="1321826"/>
                  </a:lnTo>
                  <a:cubicBezTo>
                    <a:pt x="2040" y="1321826"/>
                    <a:pt x="0" y="1319786"/>
                    <a:pt x="0" y="1317270"/>
                  </a:cubicBezTo>
                  <a:lnTo>
                    <a:pt x="0" y="4556"/>
                  </a:lnTo>
                  <a:cubicBezTo>
                    <a:pt x="0" y="3348"/>
                    <a:pt x="480" y="2189"/>
                    <a:pt x="1334" y="1334"/>
                  </a:cubicBezTo>
                  <a:cubicBezTo>
                    <a:pt x="2189" y="480"/>
                    <a:pt x="3348" y="0"/>
                    <a:pt x="4556" y="0"/>
                  </a:cubicBezTo>
                  <a:close/>
                </a:path>
              </a:pathLst>
            </a:custGeom>
            <a:solidFill>
              <a:srgbClr val="00569E">
                <a:alpha val="81961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00635" y="3466219"/>
            <a:ext cx="14652935" cy="1605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8"/>
              </a:lnSpc>
            </a:pPr>
            <a:r>
              <a:rPr lang="en-US" sz="10424">
                <a:solidFill>
                  <a:srgbClr val="FFFFFF"/>
                </a:solidFill>
                <a:latin typeface="Now Bold"/>
              </a:rPr>
              <a:t>TEAM SOFTWARE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59327" y="6976212"/>
            <a:ext cx="6135551" cy="446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6"/>
              </a:lnSpc>
              <a:spcBef>
                <a:spcPct val="0"/>
              </a:spcBef>
            </a:pPr>
            <a:r>
              <a:rPr lang="en-US" sz="2931">
                <a:solidFill>
                  <a:srgbClr val="FFFFFF"/>
                </a:solidFill>
                <a:latin typeface="DM Sans"/>
              </a:rPr>
              <a:t>Presented by: Rutuja Vikas Gujare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63180" y="5217897"/>
            <a:ext cx="11593884" cy="1605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8"/>
              </a:lnSpc>
            </a:pPr>
            <a:r>
              <a:rPr lang="en-US" sz="10424">
                <a:solidFill>
                  <a:srgbClr val="0ABFFF"/>
                </a:solidFill>
                <a:latin typeface="Now Bold"/>
              </a:rPr>
              <a:t>PROCESS (TSP)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496664" y="-2868902"/>
            <a:ext cx="7050727" cy="6114903"/>
          </a:xfrm>
          <a:custGeom>
            <a:avLst/>
            <a:gdLst/>
            <a:ahLst/>
            <a:cxnLst/>
            <a:rect l="l" t="t" r="r" b="b"/>
            <a:pathLst>
              <a:path w="7050727" h="6114903">
                <a:moveTo>
                  <a:pt x="0" y="0"/>
                </a:moveTo>
                <a:lnTo>
                  <a:pt x="7050728" y="0"/>
                </a:lnTo>
                <a:lnTo>
                  <a:pt x="7050728" y="6114903"/>
                </a:lnTo>
                <a:lnTo>
                  <a:pt x="0" y="61149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800000">
            <a:off x="-1674630" y="3704600"/>
            <a:ext cx="3412067" cy="2959192"/>
          </a:xfrm>
          <a:custGeom>
            <a:avLst/>
            <a:gdLst/>
            <a:ahLst/>
            <a:cxnLst/>
            <a:rect l="l" t="t" r="r" b="b"/>
            <a:pathLst>
              <a:path w="3412067" h="2959192">
                <a:moveTo>
                  <a:pt x="0" y="0"/>
                </a:moveTo>
                <a:lnTo>
                  <a:pt x="3412067" y="0"/>
                </a:lnTo>
                <a:lnTo>
                  <a:pt x="3412067" y="2959192"/>
                </a:lnTo>
                <a:lnTo>
                  <a:pt x="0" y="2959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554064" y="6205194"/>
            <a:ext cx="9454273" cy="8199433"/>
          </a:xfrm>
          <a:custGeom>
            <a:avLst/>
            <a:gdLst/>
            <a:ahLst/>
            <a:cxnLst/>
            <a:rect l="l" t="t" r="r" b="b"/>
            <a:pathLst>
              <a:path w="9454273" h="8199433">
                <a:moveTo>
                  <a:pt x="0" y="0"/>
                </a:moveTo>
                <a:lnTo>
                  <a:pt x="9454272" y="0"/>
                </a:lnTo>
                <a:lnTo>
                  <a:pt x="9454272" y="8199433"/>
                </a:lnTo>
                <a:lnTo>
                  <a:pt x="0" y="8199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5135783" y="8606199"/>
            <a:ext cx="5390682" cy="490824"/>
          </a:xfrm>
          <a:custGeom>
            <a:avLst/>
            <a:gdLst/>
            <a:ahLst/>
            <a:cxnLst/>
            <a:rect l="l" t="t" r="r" b="b"/>
            <a:pathLst>
              <a:path w="5390682" h="490824">
                <a:moveTo>
                  <a:pt x="0" y="0"/>
                </a:moveTo>
                <a:lnTo>
                  <a:pt x="5390682" y="0"/>
                </a:lnTo>
                <a:lnTo>
                  <a:pt x="5390682" y="490824"/>
                </a:lnTo>
                <a:lnTo>
                  <a:pt x="0" y="490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69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581967" y="3246001"/>
            <a:ext cx="3412067" cy="2959192"/>
          </a:xfrm>
          <a:custGeom>
            <a:avLst/>
            <a:gdLst/>
            <a:ahLst/>
            <a:cxnLst/>
            <a:rect l="l" t="t" r="r" b="b"/>
            <a:pathLst>
              <a:path w="3412067" h="2959192">
                <a:moveTo>
                  <a:pt x="0" y="0"/>
                </a:moveTo>
                <a:lnTo>
                  <a:pt x="3412066" y="0"/>
                </a:lnTo>
                <a:lnTo>
                  <a:pt x="3412066" y="2959193"/>
                </a:lnTo>
                <a:lnTo>
                  <a:pt x="0" y="2959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2672766" y="2613739"/>
            <a:ext cx="7322206" cy="6644561"/>
            <a:chOff x="0" y="0"/>
            <a:chExt cx="1928482" cy="17500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28482" cy="1750008"/>
            </a:xfrm>
            <a:custGeom>
              <a:avLst/>
              <a:gdLst/>
              <a:ahLst/>
              <a:cxnLst/>
              <a:rect l="l" t="t" r="r" b="b"/>
              <a:pathLst>
                <a:path w="1928482" h="1750008">
                  <a:moveTo>
                    <a:pt x="13745" y="0"/>
                  </a:moveTo>
                  <a:lnTo>
                    <a:pt x="1914737" y="0"/>
                  </a:lnTo>
                  <a:cubicBezTo>
                    <a:pt x="1922328" y="0"/>
                    <a:pt x="1928482" y="6154"/>
                    <a:pt x="1928482" y="13745"/>
                  </a:cubicBezTo>
                  <a:lnTo>
                    <a:pt x="1928482" y="1736263"/>
                  </a:lnTo>
                  <a:cubicBezTo>
                    <a:pt x="1928482" y="1739908"/>
                    <a:pt x="1927034" y="1743404"/>
                    <a:pt x="1924456" y="1745982"/>
                  </a:cubicBezTo>
                  <a:cubicBezTo>
                    <a:pt x="1921879" y="1748560"/>
                    <a:pt x="1918383" y="1750008"/>
                    <a:pt x="1914737" y="1750008"/>
                  </a:cubicBezTo>
                  <a:lnTo>
                    <a:pt x="13745" y="1750008"/>
                  </a:lnTo>
                  <a:cubicBezTo>
                    <a:pt x="10100" y="1750008"/>
                    <a:pt x="6604" y="1748560"/>
                    <a:pt x="4026" y="1745982"/>
                  </a:cubicBezTo>
                  <a:cubicBezTo>
                    <a:pt x="1448" y="1743404"/>
                    <a:pt x="0" y="1739908"/>
                    <a:pt x="0" y="1736263"/>
                  </a:cubicBezTo>
                  <a:lnTo>
                    <a:pt x="0" y="13745"/>
                  </a:lnTo>
                  <a:cubicBezTo>
                    <a:pt x="0" y="10100"/>
                    <a:pt x="1448" y="6604"/>
                    <a:pt x="4026" y="4026"/>
                  </a:cubicBezTo>
                  <a:cubicBezTo>
                    <a:pt x="6604" y="1448"/>
                    <a:pt x="10100" y="0"/>
                    <a:pt x="1374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84C6E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72766" y="3352642"/>
            <a:ext cx="7322206" cy="505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5070"/>
              </a:lnSpc>
              <a:buFont typeface="Arial"/>
              <a:buChar char="•"/>
            </a:pPr>
            <a:r>
              <a:rPr lang="en-US" sz="3000" spc="294">
                <a:solidFill>
                  <a:srgbClr val="00569E"/>
                </a:solidFill>
                <a:latin typeface="Canva Sans Bold"/>
              </a:rPr>
              <a:t>Introduction </a:t>
            </a:r>
          </a:p>
          <a:p>
            <a:pPr marL="647700" lvl="1" indent="-323850">
              <a:lnSpc>
                <a:spcPts val="5070"/>
              </a:lnSpc>
              <a:buFont typeface="Arial"/>
              <a:buChar char="•"/>
            </a:pPr>
            <a:r>
              <a:rPr lang="en-US" sz="3000" spc="294">
                <a:solidFill>
                  <a:srgbClr val="00569E"/>
                </a:solidFill>
                <a:latin typeface="Canva Sans Bold"/>
              </a:rPr>
              <a:t>Why TSP matters?</a:t>
            </a:r>
          </a:p>
          <a:p>
            <a:pPr marL="647700" lvl="1" indent="-323850">
              <a:lnSpc>
                <a:spcPts val="5070"/>
              </a:lnSpc>
              <a:buFont typeface="Arial"/>
              <a:buChar char="•"/>
            </a:pPr>
            <a:r>
              <a:rPr lang="en-US" sz="3000" spc="294">
                <a:solidFill>
                  <a:srgbClr val="00569E"/>
                </a:solidFill>
                <a:latin typeface="Canva Sans Bold"/>
              </a:rPr>
              <a:t>Key Components of TSP</a:t>
            </a:r>
          </a:p>
          <a:p>
            <a:pPr marL="647700" lvl="1" indent="-323850">
              <a:lnSpc>
                <a:spcPts val="5070"/>
              </a:lnSpc>
              <a:buFont typeface="Arial"/>
              <a:buChar char="•"/>
            </a:pPr>
            <a:r>
              <a:rPr lang="en-US" sz="3000" spc="294">
                <a:solidFill>
                  <a:srgbClr val="00569E"/>
                </a:solidFill>
                <a:latin typeface="Canva Sans Bold"/>
              </a:rPr>
              <a:t>TSP Phases</a:t>
            </a:r>
          </a:p>
          <a:p>
            <a:pPr marL="647700" lvl="1" indent="-323850">
              <a:lnSpc>
                <a:spcPts val="5070"/>
              </a:lnSpc>
              <a:buFont typeface="Arial"/>
              <a:buChar char="•"/>
            </a:pPr>
            <a:r>
              <a:rPr lang="en-US" sz="3000" spc="294">
                <a:solidFill>
                  <a:srgbClr val="00569E"/>
                </a:solidFill>
                <a:latin typeface="Canva Sans Bold"/>
              </a:rPr>
              <a:t>Benefits of TSP</a:t>
            </a:r>
          </a:p>
          <a:p>
            <a:pPr marL="647700" lvl="1" indent="-323850">
              <a:lnSpc>
                <a:spcPts val="5070"/>
              </a:lnSpc>
              <a:buFont typeface="Arial"/>
              <a:buChar char="•"/>
            </a:pPr>
            <a:r>
              <a:rPr lang="en-US" sz="3000" spc="294">
                <a:solidFill>
                  <a:srgbClr val="00569E"/>
                </a:solidFill>
                <a:latin typeface="Canva Sans Bold"/>
              </a:rPr>
              <a:t>Challenges and Best Practices</a:t>
            </a:r>
          </a:p>
          <a:p>
            <a:pPr marL="647700" lvl="1" indent="-323850">
              <a:lnSpc>
                <a:spcPts val="5070"/>
              </a:lnSpc>
              <a:buFont typeface="Arial"/>
              <a:buChar char="•"/>
            </a:pPr>
            <a:r>
              <a:rPr lang="en-US" sz="3000" spc="294">
                <a:solidFill>
                  <a:srgbClr val="00569E"/>
                </a:solidFill>
                <a:latin typeface="Canva Sans Bold"/>
              </a:rPr>
              <a:t>Case Studies</a:t>
            </a:r>
          </a:p>
          <a:p>
            <a:pPr marL="647700" lvl="1" indent="-323850">
              <a:lnSpc>
                <a:spcPts val="5070"/>
              </a:lnSpc>
              <a:buFont typeface="Arial"/>
              <a:buChar char="•"/>
            </a:pPr>
            <a:r>
              <a:rPr lang="en-US" sz="3000" spc="294">
                <a:solidFill>
                  <a:srgbClr val="00569E"/>
                </a:solidFill>
                <a:latin typeface="Canva Sans Bold"/>
              </a:rPr>
              <a:t>Conclusion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78840" y="1479876"/>
            <a:ext cx="4910058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16"/>
              </a:lnSpc>
              <a:spcBef>
                <a:spcPct val="0"/>
              </a:spcBef>
            </a:pPr>
            <a:r>
              <a:rPr lang="en-US" sz="5514">
                <a:solidFill>
                  <a:srgbClr val="FFFFFF"/>
                </a:solidFill>
                <a:latin typeface="Now Bold"/>
              </a:rPr>
              <a:t>OVERVIEW</a:t>
            </a:r>
          </a:p>
        </p:txBody>
      </p:sp>
      <p:sp>
        <p:nvSpPr>
          <p:cNvPr id="12" name="Freeform 12"/>
          <p:cNvSpPr/>
          <p:nvPr/>
        </p:nvSpPr>
        <p:spPr>
          <a:xfrm>
            <a:off x="11907590" y="0"/>
            <a:ext cx="6380410" cy="10287000"/>
          </a:xfrm>
          <a:custGeom>
            <a:avLst/>
            <a:gdLst/>
            <a:ahLst/>
            <a:cxnLst/>
            <a:rect l="l" t="t" r="r" b="b"/>
            <a:pathLst>
              <a:path w="6380410" h="10287000">
                <a:moveTo>
                  <a:pt x="0" y="0"/>
                </a:moveTo>
                <a:lnTo>
                  <a:pt x="6380410" y="0"/>
                </a:lnTo>
                <a:lnTo>
                  <a:pt x="638041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19" r="-11111" b="-1719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98945" y="8550101"/>
            <a:ext cx="4557028" cy="4557028"/>
          </a:xfrm>
          <a:custGeom>
            <a:avLst/>
            <a:gdLst/>
            <a:ahLst/>
            <a:cxnLst/>
            <a:rect l="l" t="t" r="r" b="b"/>
            <a:pathLst>
              <a:path w="4557028" h="4557028">
                <a:moveTo>
                  <a:pt x="0" y="0"/>
                </a:moveTo>
                <a:lnTo>
                  <a:pt x="4557027" y="0"/>
                </a:lnTo>
                <a:lnTo>
                  <a:pt x="4557027" y="4557028"/>
                </a:lnTo>
                <a:lnTo>
                  <a:pt x="0" y="4557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986702" y="-1906870"/>
            <a:ext cx="9830244" cy="9830244"/>
          </a:xfrm>
          <a:custGeom>
            <a:avLst/>
            <a:gdLst/>
            <a:ahLst/>
            <a:cxnLst/>
            <a:rect l="l" t="t" r="r" b="b"/>
            <a:pathLst>
              <a:path w="9830244" h="9830244">
                <a:moveTo>
                  <a:pt x="0" y="0"/>
                </a:moveTo>
                <a:lnTo>
                  <a:pt x="9830243" y="0"/>
                </a:lnTo>
                <a:lnTo>
                  <a:pt x="9830243" y="9830243"/>
                </a:lnTo>
                <a:lnTo>
                  <a:pt x="0" y="9830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651389" y="-2208895"/>
            <a:ext cx="9398182" cy="939814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5047" b="-2504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88439" y="8897507"/>
            <a:ext cx="780406" cy="78040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5F8">
                    <a:alpha val="100000"/>
                  </a:srgbClr>
                </a:gs>
                <a:gs pos="50000">
                  <a:srgbClr val="00B5F8">
                    <a:alpha val="100000"/>
                  </a:srgbClr>
                </a:gs>
                <a:gs pos="100000">
                  <a:srgbClr val="2B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05412" y="2043777"/>
            <a:ext cx="7238588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70"/>
              </a:lnSpc>
              <a:spcBef>
                <a:spcPct val="0"/>
              </a:spcBef>
            </a:pPr>
            <a:r>
              <a:rPr lang="en-US" sz="6558">
                <a:solidFill>
                  <a:srgbClr val="0ABFFF"/>
                </a:solidFill>
                <a:latin typeface="Now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05412" y="3872475"/>
            <a:ext cx="7769812" cy="5456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>
              <a:lnSpc>
                <a:spcPts val="4199"/>
              </a:lnSpc>
              <a:buFont typeface="Arial"/>
              <a:buChar char="•"/>
            </a:pPr>
            <a:r>
              <a:rPr lang="en-US" sz="2799" spc="-69">
                <a:solidFill>
                  <a:srgbClr val="FFFFFF"/>
                </a:solidFill>
                <a:latin typeface="Canva Sans"/>
              </a:rPr>
              <a:t>TSP is a structured framework for software development.</a:t>
            </a:r>
          </a:p>
          <a:p>
            <a:pPr>
              <a:lnSpc>
                <a:spcPts val="4199"/>
              </a:lnSpc>
            </a:pPr>
            <a:endParaRPr lang="en-US" sz="2799" spc="-69">
              <a:solidFill>
                <a:srgbClr val="FFFFFF"/>
              </a:solidFill>
              <a:latin typeface="Canva Sans"/>
            </a:endParaRPr>
          </a:p>
          <a:p>
            <a:pPr marL="604518" lvl="1" indent="-302259">
              <a:lnSpc>
                <a:spcPts val="4199"/>
              </a:lnSpc>
              <a:buFont typeface="Arial"/>
              <a:buChar char="•"/>
            </a:pPr>
            <a:r>
              <a:rPr lang="en-US" sz="2799" spc="-69">
                <a:solidFill>
                  <a:srgbClr val="FFFFFF"/>
                </a:solidFill>
                <a:latin typeface="Canva Sans"/>
              </a:rPr>
              <a:t>Emphasizes teamwork, quality, and productivity.</a:t>
            </a:r>
          </a:p>
          <a:p>
            <a:pPr>
              <a:lnSpc>
                <a:spcPts val="4199"/>
              </a:lnSpc>
            </a:pPr>
            <a:endParaRPr lang="en-US" sz="2799" spc="-69">
              <a:solidFill>
                <a:srgbClr val="FFFFFF"/>
              </a:solidFill>
              <a:latin typeface="Canva Sans"/>
            </a:endParaRPr>
          </a:p>
          <a:p>
            <a:pPr marL="604518" lvl="1" indent="-302259">
              <a:lnSpc>
                <a:spcPts val="4199"/>
              </a:lnSpc>
              <a:buFont typeface="Arial"/>
              <a:buChar char="•"/>
            </a:pPr>
            <a:r>
              <a:rPr lang="en-US" sz="2799" spc="-69">
                <a:solidFill>
                  <a:srgbClr val="FFFFFF"/>
                </a:solidFill>
                <a:latin typeface="Canva Sans"/>
              </a:rPr>
              <a:t>Developed by the Software Engineering Institute (SEI) at Carnegie Mellon University.</a:t>
            </a:r>
          </a:p>
          <a:p>
            <a:pPr>
              <a:lnSpc>
                <a:spcPts val="3414"/>
              </a:lnSpc>
            </a:pPr>
            <a:endParaRPr lang="en-US" sz="2799" spc="-69">
              <a:solidFill>
                <a:srgbClr val="FFFFFF"/>
              </a:solidFill>
              <a:latin typeface="Canva Sans"/>
            </a:endParaRPr>
          </a:p>
          <a:p>
            <a:pPr algn="l">
              <a:lnSpc>
                <a:spcPts val="3414"/>
              </a:lnSpc>
            </a:pPr>
            <a:endParaRPr lang="en-US" sz="2799" spc="-69">
              <a:solidFill>
                <a:srgbClr val="FFFFFF"/>
              </a:solidFill>
              <a:latin typeface="Canva Sans"/>
            </a:endParaRPr>
          </a:p>
          <a:p>
            <a:pPr algn="l">
              <a:lnSpc>
                <a:spcPts val="3414"/>
              </a:lnSpc>
            </a:pPr>
            <a:endParaRPr lang="en-US" sz="2799" spc="-69">
              <a:solidFill>
                <a:srgbClr val="FFFFFF"/>
              </a:solidFill>
              <a:latin typeface="Canva Sa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5582958" y="8159898"/>
            <a:ext cx="780406" cy="78040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5F8">
                    <a:alpha val="100000"/>
                  </a:srgbClr>
                </a:gs>
                <a:gs pos="50000">
                  <a:srgbClr val="00B5F8">
                    <a:alpha val="100000"/>
                  </a:srgbClr>
                </a:gs>
                <a:gs pos="100000">
                  <a:srgbClr val="2B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27718"/>
            <a:ext cx="18288000" cy="10245024"/>
          </a:xfrm>
          <a:custGeom>
            <a:avLst/>
            <a:gdLst/>
            <a:ahLst/>
            <a:cxnLst/>
            <a:rect l="l" t="t" r="r" b="b"/>
            <a:pathLst>
              <a:path w="18288000" h="10245024">
                <a:moveTo>
                  <a:pt x="0" y="0"/>
                </a:moveTo>
                <a:lnTo>
                  <a:pt x="18288000" y="0"/>
                </a:lnTo>
                <a:lnTo>
                  <a:pt x="18288000" y="10245023"/>
                </a:lnTo>
                <a:lnTo>
                  <a:pt x="0" y="10245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-186" t="-19372" r="-18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9594093" y="3990786"/>
            <a:ext cx="3183745" cy="4268714"/>
            <a:chOff x="0" y="0"/>
            <a:chExt cx="838517" cy="11242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8517" cy="1124270"/>
            </a:xfrm>
            <a:custGeom>
              <a:avLst/>
              <a:gdLst/>
              <a:ahLst/>
              <a:cxnLst/>
              <a:rect l="l" t="t" r="r" b="b"/>
              <a:pathLst>
                <a:path w="838517" h="1124270">
                  <a:moveTo>
                    <a:pt x="0" y="0"/>
                  </a:moveTo>
                  <a:lnTo>
                    <a:pt x="838517" y="0"/>
                  </a:lnTo>
                  <a:lnTo>
                    <a:pt x="838517" y="1124270"/>
                  </a:lnTo>
                  <a:lnTo>
                    <a:pt x="0" y="1124270"/>
                  </a:lnTo>
                  <a:close/>
                </a:path>
              </a:pathLst>
            </a:custGeom>
            <a:solidFill>
              <a:srgbClr val="084C6E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75909" y="2777840"/>
            <a:ext cx="11936182" cy="822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59"/>
              </a:lnSpc>
              <a:spcBef>
                <a:spcPct val="0"/>
              </a:spcBef>
            </a:pPr>
            <a:r>
              <a:rPr lang="en-US" sz="5299">
                <a:solidFill>
                  <a:srgbClr val="FFFFFF"/>
                </a:solidFill>
                <a:latin typeface="Now Bold"/>
              </a:rPr>
              <a:t>WHY TSP MATTERS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84121" y="3990786"/>
            <a:ext cx="3183745" cy="4268714"/>
            <a:chOff x="0" y="0"/>
            <a:chExt cx="838517" cy="11242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8517" cy="1124270"/>
            </a:xfrm>
            <a:custGeom>
              <a:avLst/>
              <a:gdLst/>
              <a:ahLst/>
              <a:cxnLst/>
              <a:rect l="l" t="t" r="r" b="b"/>
              <a:pathLst>
                <a:path w="838517" h="1124270">
                  <a:moveTo>
                    <a:pt x="0" y="0"/>
                  </a:moveTo>
                  <a:lnTo>
                    <a:pt x="838517" y="0"/>
                  </a:lnTo>
                  <a:lnTo>
                    <a:pt x="838517" y="1124270"/>
                  </a:lnTo>
                  <a:lnTo>
                    <a:pt x="0" y="1124270"/>
                  </a:lnTo>
                  <a:close/>
                </a:path>
              </a:pathLst>
            </a:custGeom>
            <a:solidFill>
              <a:srgbClr val="084C6E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65637" y="4299014"/>
            <a:ext cx="2220715" cy="431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1"/>
              </a:lnSpc>
            </a:pPr>
            <a:r>
              <a:rPr lang="en-US" sz="2501" spc="57">
                <a:solidFill>
                  <a:srgbClr val="0ABFFF"/>
                </a:solidFill>
                <a:latin typeface="Canva Sans Bold"/>
              </a:rPr>
              <a:t>Quality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14662" y="5448300"/>
            <a:ext cx="2160910" cy="193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000" spc="-50">
                <a:solidFill>
                  <a:srgbClr val="FFFFFF"/>
                </a:solidFill>
                <a:latin typeface="Canva Sans"/>
              </a:rPr>
              <a:t>TSP places a strong emphasis on producing high-quality software.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3332" y="4318064"/>
            <a:ext cx="2610374" cy="39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1"/>
              </a:lnSpc>
            </a:pPr>
            <a:r>
              <a:rPr lang="en-US" sz="2401" spc="55">
                <a:solidFill>
                  <a:srgbClr val="00B5F8"/>
                </a:solidFill>
                <a:latin typeface="Canva Sans Bold"/>
              </a:rPr>
              <a:t>Communication</a:t>
            </a:r>
          </a:p>
        </p:txBody>
      </p:sp>
      <p:sp>
        <p:nvSpPr>
          <p:cNvPr id="13" name="AutoShape 13"/>
          <p:cNvSpPr/>
          <p:nvPr/>
        </p:nvSpPr>
        <p:spPr>
          <a:xfrm>
            <a:off x="2165637" y="5086350"/>
            <a:ext cx="225896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4" name="Group 14"/>
          <p:cNvGrpSpPr/>
          <p:nvPr/>
        </p:nvGrpSpPr>
        <p:grpSpPr>
          <a:xfrm>
            <a:off x="5553075" y="3990786"/>
            <a:ext cx="3183745" cy="4268714"/>
            <a:chOff x="0" y="0"/>
            <a:chExt cx="838517" cy="11242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38517" cy="1124270"/>
            </a:xfrm>
            <a:custGeom>
              <a:avLst/>
              <a:gdLst/>
              <a:ahLst/>
              <a:cxnLst/>
              <a:rect l="l" t="t" r="r" b="b"/>
              <a:pathLst>
                <a:path w="838517" h="1124270">
                  <a:moveTo>
                    <a:pt x="0" y="0"/>
                  </a:moveTo>
                  <a:lnTo>
                    <a:pt x="838517" y="0"/>
                  </a:lnTo>
                  <a:lnTo>
                    <a:pt x="838517" y="1124270"/>
                  </a:lnTo>
                  <a:lnTo>
                    <a:pt x="0" y="1124270"/>
                  </a:lnTo>
                  <a:close/>
                </a:path>
              </a:pathLst>
            </a:custGeom>
            <a:solidFill>
              <a:srgbClr val="084C6E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063461" y="4299014"/>
            <a:ext cx="2220715" cy="431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1"/>
              </a:lnSpc>
            </a:pPr>
            <a:r>
              <a:rPr lang="en-US" sz="2501" spc="57">
                <a:solidFill>
                  <a:srgbClr val="00B5F8"/>
                </a:solidFill>
                <a:latin typeface="Canva Sans Bold"/>
              </a:rPr>
              <a:t>Predictability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61512" y="5448300"/>
            <a:ext cx="2160910" cy="232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000" spc="-50">
                <a:solidFill>
                  <a:srgbClr val="FFFFFF"/>
                </a:solidFill>
                <a:latin typeface="Canva Sans"/>
              </a:rPr>
              <a:t>It enhances project predictability through data-driven decision-making.</a:t>
            </a:r>
          </a:p>
        </p:txBody>
      </p:sp>
      <p:sp>
        <p:nvSpPr>
          <p:cNvPr id="19" name="AutoShape 19"/>
          <p:cNvSpPr/>
          <p:nvPr/>
        </p:nvSpPr>
        <p:spPr>
          <a:xfrm>
            <a:off x="6063461" y="5143500"/>
            <a:ext cx="225896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10105510" y="5448300"/>
            <a:ext cx="2160910" cy="1542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000" spc="-50">
                <a:solidFill>
                  <a:srgbClr val="FFFFFF"/>
                </a:solidFill>
                <a:latin typeface="Canva Sans"/>
              </a:rPr>
              <a:t> Teams using TSP often experience improved productivity.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0056485" y="5181600"/>
            <a:ext cx="225896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2" name="Group 22"/>
          <p:cNvGrpSpPr/>
          <p:nvPr/>
        </p:nvGrpSpPr>
        <p:grpSpPr>
          <a:xfrm>
            <a:off x="13520219" y="3990786"/>
            <a:ext cx="3183745" cy="4268714"/>
            <a:chOff x="0" y="0"/>
            <a:chExt cx="838517" cy="112427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38517" cy="1124270"/>
            </a:xfrm>
            <a:custGeom>
              <a:avLst/>
              <a:gdLst/>
              <a:ahLst/>
              <a:cxnLst/>
              <a:rect l="l" t="t" r="r" b="b"/>
              <a:pathLst>
                <a:path w="838517" h="1124270">
                  <a:moveTo>
                    <a:pt x="0" y="0"/>
                  </a:moveTo>
                  <a:lnTo>
                    <a:pt x="838517" y="0"/>
                  </a:lnTo>
                  <a:lnTo>
                    <a:pt x="838517" y="1124270"/>
                  </a:lnTo>
                  <a:lnTo>
                    <a:pt x="0" y="1124270"/>
                  </a:lnTo>
                  <a:close/>
                </a:path>
              </a:pathLst>
            </a:custGeom>
            <a:solidFill>
              <a:srgbClr val="084C6E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9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502431" y="4318064"/>
            <a:ext cx="3257566" cy="39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1"/>
              </a:lnSpc>
            </a:pPr>
            <a:r>
              <a:rPr lang="en-US" sz="2401" spc="55">
                <a:solidFill>
                  <a:srgbClr val="00B5F8"/>
                </a:solidFill>
                <a:latin typeface="Canva Sans Bold"/>
              </a:rPr>
              <a:t>Risk Reduction</a:t>
            </a:r>
          </a:p>
        </p:txBody>
      </p:sp>
      <p:sp>
        <p:nvSpPr>
          <p:cNvPr id="26" name="AutoShape 26"/>
          <p:cNvSpPr/>
          <p:nvPr/>
        </p:nvSpPr>
        <p:spPr>
          <a:xfrm>
            <a:off x="14001734" y="5219700"/>
            <a:ext cx="225896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7" name="TextBox 27"/>
          <p:cNvSpPr txBox="1"/>
          <p:nvPr/>
        </p:nvSpPr>
        <p:spPr>
          <a:xfrm>
            <a:off x="14099784" y="5448300"/>
            <a:ext cx="2160910" cy="1542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000" spc="-50">
                <a:solidFill>
                  <a:srgbClr val="FFFFFF"/>
                </a:solidFill>
                <a:latin typeface="Canva Sans"/>
              </a:rPr>
              <a:t>TSP helps identify and mitigate risks early in the process.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25138" y="8824"/>
            <a:ext cx="7662862" cy="10309946"/>
          </a:xfrm>
          <a:custGeom>
            <a:avLst/>
            <a:gdLst/>
            <a:ahLst/>
            <a:cxnLst/>
            <a:rect l="l" t="t" r="r" b="b"/>
            <a:pathLst>
              <a:path w="7662862" h="10309946">
                <a:moveTo>
                  <a:pt x="0" y="0"/>
                </a:moveTo>
                <a:lnTo>
                  <a:pt x="7662862" y="0"/>
                </a:lnTo>
                <a:lnTo>
                  <a:pt x="7662862" y="10309946"/>
                </a:lnTo>
                <a:lnTo>
                  <a:pt x="0" y="10309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971" r="-5097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281652" y="3971932"/>
            <a:ext cx="3073608" cy="4343916"/>
            <a:chOff x="0" y="0"/>
            <a:chExt cx="1081483" cy="15284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1483" cy="1528455"/>
            </a:xfrm>
            <a:custGeom>
              <a:avLst/>
              <a:gdLst/>
              <a:ahLst/>
              <a:cxnLst/>
              <a:rect l="l" t="t" r="r" b="b"/>
              <a:pathLst>
                <a:path w="1081483" h="1528455">
                  <a:moveTo>
                    <a:pt x="0" y="0"/>
                  </a:moveTo>
                  <a:lnTo>
                    <a:pt x="1081483" y="0"/>
                  </a:lnTo>
                  <a:lnTo>
                    <a:pt x="1081483" y="1528455"/>
                  </a:lnTo>
                  <a:lnTo>
                    <a:pt x="0" y="1528455"/>
                  </a:lnTo>
                  <a:close/>
                </a:path>
              </a:pathLst>
            </a:custGeom>
            <a:solidFill>
              <a:srgbClr val="2C324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46931" y="2268862"/>
            <a:ext cx="7681999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Now Bold"/>
              </a:rPr>
              <a:t>TSP PHASES</a:t>
            </a:r>
          </a:p>
        </p:txBody>
      </p:sp>
      <p:sp>
        <p:nvSpPr>
          <p:cNvPr id="7" name="Freeform 7"/>
          <p:cNvSpPr/>
          <p:nvPr/>
        </p:nvSpPr>
        <p:spPr>
          <a:xfrm>
            <a:off x="1439665" y="4328909"/>
            <a:ext cx="868412" cy="874314"/>
          </a:xfrm>
          <a:custGeom>
            <a:avLst/>
            <a:gdLst/>
            <a:ahLst/>
            <a:cxnLst/>
            <a:rect l="l" t="t" r="r" b="b"/>
            <a:pathLst>
              <a:path w="868412" h="874314">
                <a:moveTo>
                  <a:pt x="0" y="0"/>
                </a:moveTo>
                <a:lnTo>
                  <a:pt x="868412" y="0"/>
                </a:lnTo>
                <a:lnTo>
                  <a:pt x="868412" y="874314"/>
                </a:lnTo>
                <a:lnTo>
                  <a:pt x="0" y="874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81652" y="5465133"/>
            <a:ext cx="299249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2"/>
              </a:lnSpc>
              <a:spcBef>
                <a:spcPct val="0"/>
              </a:spcBef>
            </a:pPr>
            <a:r>
              <a:rPr lang="en-US" sz="3093">
                <a:solidFill>
                  <a:srgbClr val="00B5F8"/>
                </a:solidFill>
                <a:latin typeface="Canva Sans Bold"/>
              </a:rPr>
              <a:t>Inception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1549" y="6141408"/>
            <a:ext cx="2684644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999" spc="-49">
                <a:solidFill>
                  <a:srgbClr val="FFFFFF"/>
                </a:solidFill>
                <a:latin typeface="Canva Sans"/>
              </a:rPr>
              <a:t>In this initial phase, the project is defined and planned.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091259" y="3971932"/>
            <a:ext cx="3073608" cy="4343916"/>
            <a:chOff x="0" y="0"/>
            <a:chExt cx="1081483" cy="15284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81483" cy="1528455"/>
            </a:xfrm>
            <a:custGeom>
              <a:avLst/>
              <a:gdLst/>
              <a:ahLst/>
              <a:cxnLst/>
              <a:rect l="l" t="t" r="r" b="b"/>
              <a:pathLst>
                <a:path w="1081483" h="1528455">
                  <a:moveTo>
                    <a:pt x="0" y="0"/>
                  </a:moveTo>
                  <a:lnTo>
                    <a:pt x="1081483" y="0"/>
                  </a:lnTo>
                  <a:lnTo>
                    <a:pt x="1081483" y="1528455"/>
                  </a:lnTo>
                  <a:lnTo>
                    <a:pt x="0" y="1528455"/>
                  </a:lnTo>
                  <a:close/>
                </a:path>
              </a:pathLst>
            </a:custGeom>
            <a:solidFill>
              <a:srgbClr val="2C324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147034" y="4328909"/>
            <a:ext cx="928875" cy="928875"/>
          </a:xfrm>
          <a:custGeom>
            <a:avLst/>
            <a:gdLst/>
            <a:ahLst/>
            <a:cxnLst/>
            <a:rect l="l" t="t" r="r" b="b"/>
            <a:pathLst>
              <a:path w="928875" h="928875">
                <a:moveTo>
                  <a:pt x="0" y="0"/>
                </a:moveTo>
                <a:lnTo>
                  <a:pt x="928875" y="0"/>
                </a:lnTo>
                <a:lnTo>
                  <a:pt x="928875" y="928875"/>
                </a:lnTo>
                <a:lnTo>
                  <a:pt x="0" y="9288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4" name="Group 14"/>
          <p:cNvGrpSpPr/>
          <p:nvPr/>
        </p:nvGrpSpPr>
        <p:grpSpPr>
          <a:xfrm>
            <a:off x="3851127" y="3971932"/>
            <a:ext cx="3073608" cy="4343916"/>
            <a:chOff x="0" y="0"/>
            <a:chExt cx="1081483" cy="15284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81483" cy="1528455"/>
            </a:xfrm>
            <a:custGeom>
              <a:avLst/>
              <a:gdLst/>
              <a:ahLst/>
              <a:cxnLst/>
              <a:rect l="l" t="t" r="r" b="b"/>
              <a:pathLst>
                <a:path w="1081483" h="1528455">
                  <a:moveTo>
                    <a:pt x="0" y="0"/>
                  </a:moveTo>
                  <a:lnTo>
                    <a:pt x="1081483" y="0"/>
                  </a:lnTo>
                  <a:lnTo>
                    <a:pt x="1081483" y="1528455"/>
                  </a:lnTo>
                  <a:lnTo>
                    <a:pt x="0" y="1528455"/>
                  </a:lnTo>
                  <a:close/>
                </a:path>
              </a:pathLst>
            </a:custGeom>
            <a:solidFill>
              <a:srgbClr val="2C324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4899697" y="4312218"/>
            <a:ext cx="975899" cy="867663"/>
          </a:xfrm>
          <a:custGeom>
            <a:avLst/>
            <a:gdLst/>
            <a:ahLst/>
            <a:cxnLst/>
            <a:rect l="l" t="t" r="r" b="b"/>
            <a:pathLst>
              <a:path w="975899" h="867663">
                <a:moveTo>
                  <a:pt x="0" y="0"/>
                </a:moveTo>
                <a:lnTo>
                  <a:pt x="975900" y="0"/>
                </a:lnTo>
                <a:lnTo>
                  <a:pt x="975900" y="867663"/>
                </a:lnTo>
                <a:lnTo>
                  <a:pt x="0" y="8676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8" name="Group 18"/>
          <p:cNvGrpSpPr/>
          <p:nvPr/>
        </p:nvGrpSpPr>
        <p:grpSpPr>
          <a:xfrm>
            <a:off x="7420035" y="3971932"/>
            <a:ext cx="3073608" cy="4343916"/>
            <a:chOff x="0" y="0"/>
            <a:chExt cx="1081483" cy="15284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81483" cy="1528455"/>
            </a:xfrm>
            <a:custGeom>
              <a:avLst/>
              <a:gdLst/>
              <a:ahLst/>
              <a:cxnLst/>
              <a:rect l="l" t="t" r="r" b="b"/>
              <a:pathLst>
                <a:path w="1081483" h="1528455">
                  <a:moveTo>
                    <a:pt x="0" y="0"/>
                  </a:moveTo>
                  <a:lnTo>
                    <a:pt x="1081483" y="0"/>
                  </a:lnTo>
                  <a:lnTo>
                    <a:pt x="1081483" y="1528455"/>
                  </a:lnTo>
                  <a:lnTo>
                    <a:pt x="0" y="1528455"/>
                  </a:lnTo>
                  <a:close/>
                </a:path>
              </a:pathLst>
            </a:custGeom>
            <a:solidFill>
              <a:srgbClr val="2C324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831617" y="3971932"/>
            <a:ext cx="3073608" cy="4343916"/>
            <a:chOff x="0" y="0"/>
            <a:chExt cx="1081483" cy="152845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81483" cy="1528455"/>
            </a:xfrm>
            <a:custGeom>
              <a:avLst/>
              <a:gdLst/>
              <a:ahLst/>
              <a:cxnLst/>
              <a:rect l="l" t="t" r="r" b="b"/>
              <a:pathLst>
                <a:path w="1081483" h="1528455">
                  <a:moveTo>
                    <a:pt x="0" y="0"/>
                  </a:moveTo>
                  <a:lnTo>
                    <a:pt x="1081483" y="0"/>
                  </a:lnTo>
                  <a:lnTo>
                    <a:pt x="1081483" y="1528455"/>
                  </a:lnTo>
                  <a:lnTo>
                    <a:pt x="0" y="1528455"/>
                  </a:lnTo>
                  <a:close/>
                </a:path>
              </a:pathLst>
            </a:custGeom>
            <a:solidFill>
              <a:srgbClr val="2C324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993751" y="5465133"/>
            <a:ext cx="299249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2"/>
              </a:lnSpc>
              <a:spcBef>
                <a:spcPct val="0"/>
              </a:spcBef>
            </a:pPr>
            <a:r>
              <a:rPr lang="en-US" sz="3093">
                <a:solidFill>
                  <a:srgbClr val="00B5F8"/>
                </a:solidFill>
                <a:latin typeface="Canva Sans Bold"/>
              </a:rPr>
              <a:t>Elaboration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60593" y="5465133"/>
            <a:ext cx="299249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2"/>
              </a:lnSpc>
              <a:spcBef>
                <a:spcPct val="0"/>
              </a:spcBef>
            </a:pPr>
            <a:r>
              <a:rPr lang="en-US" sz="3093">
                <a:solidFill>
                  <a:srgbClr val="00B5F8"/>
                </a:solidFill>
                <a:latin typeface="Canva Sans Bold"/>
              </a:rPr>
              <a:t>Construction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31817" y="5465133"/>
            <a:ext cx="299249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2"/>
              </a:lnSpc>
              <a:spcBef>
                <a:spcPct val="0"/>
              </a:spcBef>
            </a:pPr>
            <a:r>
              <a:rPr lang="en-US" sz="3093">
                <a:solidFill>
                  <a:srgbClr val="00B5F8"/>
                </a:solidFill>
                <a:latin typeface="Canva Sans Bold"/>
              </a:rPr>
              <a:t>Transition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824550" y="5465133"/>
            <a:ext cx="2992491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2"/>
              </a:lnSpc>
              <a:spcBef>
                <a:spcPct val="0"/>
              </a:spcBef>
            </a:pPr>
            <a:r>
              <a:rPr lang="en-US" sz="3093">
                <a:solidFill>
                  <a:srgbClr val="00B5F8"/>
                </a:solidFill>
                <a:latin typeface="Canva Sans Bold"/>
              </a:rPr>
              <a:t>Post-Mortem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045609" y="6131883"/>
            <a:ext cx="2684644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-50">
                <a:solidFill>
                  <a:srgbClr val="FFFFFF"/>
                </a:solidFill>
                <a:latin typeface="Canva Sans"/>
              </a:rPr>
              <a:t>During this phase, the team dives deeper into the project details.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610535" y="6131883"/>
            <a:ext cx="2836264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-50">
                <a:solidFill>
                  <a:srgbClr val="FFFFFF"/>
                </a:solidFill>
                <a:latin typeface="Canva Sans"/>
              </a:rPr>
              <a:t>This is the phase where the actual coding and development work takes place.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10476" y="6117595"/>
            <a:ext cx="2801991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-50">
                <a:solidFill>
                  <a:srgbClr val="FFFFFF"/>
                </a:solidFill>
                <a:latin typeface="Canva Sans"/>
              </a:rPr>
              <a:t>In this phase, the software is prepared for release or deployment.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949137" y="6117595"/>
            <a:ext cx="2838568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-50">
                <a:solidFill>
                  <a:srgbClr val="FFFFFF"/>
                </a:solidFill>
                <a:latin typeface="Canva Sans"/>
              </a:rPr>
              <a:t>This phase helps the team learn from their experiences and apply those lessons to future projects.</a:t>
            </a:r>
          </a:p>
        </p:txBody>
      </p:sp>
      <p:sp>
        <p:nvSpPr>
          <p:cNvPr id="32" name="Freeform 32"/>
          <p:cNvSpPr/>
          <p:nvPr/>
        </p:nvSpPr>
        <p:spPr>
          <a:xfrm>
            <a:off x="15883289" y="4328909"/>
            <a:ext cx="970263" cy="945566"/>
          </a:xfrm>
          <a:custGeom>
            <a:avLst/>
            <a:gdLst/>
            <a:ahLst/>
            <a:cxnLst/>
            <a:rect l="l" t="t" r="r" b="b"/>
            <a:pathLst>
              <a:path w="970263" h="945566">
                <a:moveTo>
                  <a:pt x="0" y="0"/>
                </a:moveTo>
                <a:lnTo>
                  <a:pt x="970263" y="0"/>
                </a:lnTo>
                <a:lnTo>
                  <a:pt x="970263" y="945566"/>
                </a:lnTo>
                <a:lnTo>
                  <a:pt x="0" y="9455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Freeform 33"/>
          <p:cNvSpPr/>
          <p:nvPr/>
        </p:nvSpPr>
        <p:spPr>
          <a:xfrm>
            <a:off x="8338589" y="4372290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9" y="0"/>
                </a:lnTo>
                <a:lnTo>
                  <a:pt x="1236499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31" t="-15932" b="-1593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2501252" y="1142912"/>
            <a:ext cx="13285496" cy="8115388"/>
            <a:chOff x="0" y="0"/>
            <a:chExt cx="3499061" cy="21373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9061" cy="2137386"/>
            </a:xfrm>
            <a:custGeom>
              <a:avLst/>
              <a:gdLst/>
              <a:ahLst/>
              <a:cxnLst/>
              <a:rect l="l" t="t" r="r" b="b"/>
              <a:pathLst>
                <a:path w="3499061" h="2137386">
                  <a:moveTo>
                    <a:pt x="0" y="0"/>
                  </a:moveTo>
                  <a:lnTo>
                    <a:pt x="3499061" y="0"/>
                  </a:lnTo>
                  <a:lnTo>
                    <a:pt x="3499061" y="2137386"/>
                  </a:lnTo>
                  <a:lnTo>
                    <a:pt x="0" y="2137386"/>
                  </a:lnTo>
                  <a:close/>
                </a:path>
              </a:pathLst>
            </a:custGeom>
            <a:gradFill rotWithShape="1">
              <a:gsLst>
                <a:gs pos="0">
                  <a:srgbClr val="2C3240">
                    <a:alpha val="100000"/>
                  </a:srgbClr>
                </a:gs>
                <a:gs pos="50000">
                  <a:srgbClr val="2C3240">
                    <a:alpha val="85500"/>
                  </a:srgbClr>
                </a:gs>
                <a:gs pos="100000">
                  <a:srgbClr val="2C3240">
                    <a:alpha val="77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000573" y="1644023"/>
            <a:ext cx="6286854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16"/>
              </a:lnSpc>
              <a:spcBef>
                <a:spcPct val="0"/>
              </a:spcBef>
            </a:pPr>
            <a:r>
              <a:rPr lang="en-US" sz="5514">
                <a:solidFill>
                  <a:srgbClr val="43E8ED"/>
                </a:solidFill>
                <a:latin typeface="Now Bold"/>
              </a:rPr>
              <a:t>BENEFITS OF TSP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00573" y="3151043"/>
            <a:ext cx="8345632" cy="479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"/>
              </a:rPr>
              <a:t>Improved Product Quality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Open Sauce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"/>
              </a:rPr>
              <a:t>Enhanced Productivity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uce"/>
              </a:rPr>
              <a:t>=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"/>
              </a:rPr>
              <a:t>Risk Mitigation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Open Sauce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"/>
              </a:rPr>
              <a:t>Better Communication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Open Sauce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uce"/>
              </a:rPr>
              <a:t>Team Collaboration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255756" y="1651611"/>
            <a:ext cx="5725737" cy="9001836"/>
            <a:chOff x="0" y="0"/>
            <a:chExt cx="5671566" cy="8916670"/>
          </a:xfrm>
        </p:grpSpPr>
        <p:sp>
          <p:nvSpPr>
            <p:cNvPr id="3" name="Freeform 3"/>
            <p:cNvSpPr/>
            <p:nvPr/>
          </p:nvSpPr>
          <p:spPr>
            <a:xfrm>
              <a:off x="155575" y="155575"/>
              <a:ext cx="5360416" cy="8605520"/>
            </a:xfrm>
            <a:custGeom>
              <a:avLst/>
              <a:gdLst/>
              <a:ahLst/>
              <a:cxnLst/>
              <a:rect l="l" t="t" r="r" b="b"/>
              <a:pathLst>
                <a:path w="5360416" h="8605520">
                  <a:moveTo>
                    <a:pt x="0" y="8605520"/>
                  </a:moveTo>
                  <a:lnTo>
                    <a:pt x="0" y="2626995"/>
                  </a:lnTo>
                  <a:cubicBezTo>
                    <a:pt x="13970" y="1525270"/>
                    <a:pt x="732790" y="529336"/>
                    <a:pt x="1788668" y="148971"/>
                  </a:cubicBezTo>
                  <a:cubicBezTo>
                    <a:pt x="1793240" y="147701"/>
                    <a:pt x="1800860" y="145542"/>
                    <a:pt x="1809877" y="141859"/>
                  </a:cubicBezTo>
                  <a:cubicBezTo>
                    <a:pt x="2089658" y="47879"/>
                    <a:pt x="2382393" y="0"/>
                    <a:pt x="2678684" y="0"/>
                  </a:cubicBezTo>
                  <a:lnTo>
                    <a:pt x="2681732" y="0"/>
                  </a:lnTo>
                  <a:cubicBezTo>
                    <a:pt x="2978150" y="0"/>
                    <a:pt x="3270758" y="47879"/>
                    <a:pt x="3550539" y="141859"/>
                  </a:cubicBezTo>
                  <a:cubicBezTo>
                    <a:pt x="3559556" y="145542"/>
                    <a:pt x="3567176" y="147701"/>
                    <a:pt x="3571748" y="148971"/>
                  </a:cubicBezTo>
                  <a:cubicBezTo>
                    <a:pt x="4627626" y="529209"/>
                    <a:pt x="5346319" y="1525143"/>
                    <a:pt x="5360416" y="2626995"/>
                  </a:cubicBezTo>
                  <a:lnTo>
                    <a:pt x="5360416" y="8605520"/>
                  </a:lnTo>
                  <a:lnTo>
                    <a:pt x="0" y="8605520"/>
                  </a:lnTo>
                  <a:close/>
                </a:path>
              </a:pathLst>
            </a:custGeom>
            <a:blipFill>
              <a:blip r:embed="rId2"/>
              <a:stretch>
                <a:fillRect l="-70479" r="-70479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" y="6350"/>
              <a:ext cx="5658866" cy="8903970"/>
            </a:xfrm>
            <a:custGeom>
              <a:avLst/>
              <a:gdLst/>
              <a:ahLst/>
              <a:cxnLst/>
              <a:rect l="l" t="t" r="r" b="b"/>
              <a:pathLst>
                <a:path w="5658866" h="8903970">
                  <a:moveTo>
                    <a:pt x="5658866" y="8903970"/>
                  </a:moveTo>
                  <a:lnTo>
                    <a:pt x="0" y="8903970"/>
                  </a:lnTo>
                  <a:lnTo>
                    <a:pt x="0" y="2774442"/>
                  </a:lnTo>
                  <a:cubicBezTo>
                    <a:pt x="14732" y="1610487"/>
                    <a:pt x="773176" y="559054"/>
                    <a:pt x="1887220" y="157734"/>
                  </a:cubicBezTo>
                  <a:lnTo>
                    <a:pt x="1898396" y="154178"/>
                  </a:lnTo>
                  <a:cubicBezTo>
                    <a:pt x="1899920" y="153797"/>
                    <a:pt x="1901571" y="153289"/>
                    <a:pt x="1903222" y="152654"/>
                  </a:cubicBezTo>
                  <a:lnTo>
                    <a:pt x="1911477" y="149606"/>
                  </a:lnTo>
                  <a:cubicBezTo>
                    <a:pt x="2207006" y="50292"/>
                    <a:pt x="2515362" y="0"/>
                    <a:pt x="2827909" y="0"/>
                  </a:cubicBezTo>
                  <a:lnTo>
                    <a:pt x="2830957" y="0"/>
                  </a:lnTo>
                  <a:cubicBezTo>
                    <a:pt x="3143504" y="0"/>
                    <a:pt x="3451860" y="50292"/>
                    <a:pt x="3747389" y="149733"/>
                  </a:cubicBezTo>
                  <a:lnTo>
                    <a:pt x="3755517" y="152781"/>
                  </a:lnTo>
                  <a:cubicBezTo>
                    <a:pt x="3757168" y="153416"/>
                    <a:pt x="3758946" y="153924"/>
                    <a:pt x="3760089" y="154305"/>
                  </a:cubicBezTo>
                  <a:lnTo>
                    <a:pt x="3771519" y="157861"/>
                  </a:lnTo>
                  <a:cubicBezTo>
                    <a:pt x="4885563" y="559181"/>
                    <a:pt x="5644007" y="1610614"/>
                    <a:pt x="5658739" y="2774315"/>
                  </a:cubicBezTo>
                  <a:lnTo>
                    <a:pt x="5658866" y="8903970"/>
                  </a:lnTo>
                  <a:close/>
                  <a:moveTo>
                    <a:pt x="19050" y="8884920"/>
                  </a:moveTo>
                  <a:lnTo>
                    <a:pt x="5639816" y="8884920"/>
                  </a:lnTo>
                  <a:lnTo>
                    <a:pt x="5639816" y="2774442"/>
                  </a:lnTo>
                  <a:cubicBezTo>
                    <a:pt x="5625211" y="1618742"/>
                    <a:pt x="4871720" y="574293"/>
                    <a:pt x="3765169" y="175768"/>
                  </a:cubicBezTo>
                  <a:lnTo>
                    <a:pt x="3755390" y="172720"/>
                  </a:lnTo>
                  <a:cubicBezTo>
                    <a:pt x="3753358" y="172085"/>
                    <a:pt x="3750818" y="171450"/>
                    <a:pt x="3748405" y="170434"/>
                  </a:cubicBezTo>
                  <a:lnTo>
                    <a:pt x="3741293" y="167767"/>
                  </a:lnTo>
                  <a:cubicBezTo>
                    <a:pt x="3447669" y="69088"/>
                    <a:pt x="3141472" y="19050"/>
                    <a:pt x="2830957" y="19050"/>
                  </a:cubicBezTo>
                  <a:lnTo>
                    <a:pt x="2827909" y="19050"/>
                  </a:lnTo>
                  <a:cubicBezTo>
                    <a:pt x="2517394" y="19050"/>
                    <a:pt x="2211197" y="69088"/>
                    <a:pt x="1917573" y="167767"/>
                  </a:cubicBezTo>
                  <a:lnTo>
                    <a:pt x="1910461" y="170434"/>
                  </a:lnTo>
                  <a:cubicBezTo>
                    <a:pt x="1908048" y="171450"/>
                    <a:pt x="1905635" y="172085"/>
                    <a:pt x="1903857" y="172593"/>
                  </a:cubicBezTo>
                  <a:lnTo>
                    <a:pt x="1893697" y="175768"/>
                  </a:lnTo>
                  <a:cubicBezTo>
                    <a:pt x="787146" y="574294"/>
                    <a:pt x="33782" y="1618742"/>
                    <a:pt x="19050" y="2774569"/>
                  </a:cubicBezTo>
                  <a:lnTo>
                    <a:pt x="19050" y="8884920"/>
                  </a:lnTo>
                  <a:close/>
                  <a:moveTo>
                    <a:pt x="5519166" y="8764270"/>
                  </a:moveTo>
                  <a:lnTo>
                    <a:pt x="139700" y="8764270"/>
                  </a:lnTo>
                  <a:lnTo>
                    <a:pt x="139700" y="2776220"/>
                  </a:lnTo>
                  <a:cubicBezTo>
                    <a:pt x="153670" y="1670304"/>
                    <a:pt x="875030" y="670941"/>
                    <a:pt x="1934591" y="289306"/>
                  </a:cubicBezTo>
                  <a:cubicBezTo>
                    <a:pt x="1940433" y="287655"/>
                    <a:pt x="1947291" y="285623"/>
                    <a:pt x="1955546" y="282321"/>
                  </a:cubicBezTo>
                  <a:cubicBezTo>
                    <a:pt x="2237232" y="187706"/>
                    <a:pt x="2530602" y="139700"/>
                    <a:pt x="2827909" y="139700"/>
                  </a:cubicBezTo>
                  <a:lnTo>
                    <a:pt x="2830957" y="139700"/>
                  </a:lnTo>
                  <a:cubicBezTo>
                    <a:pt x="3128391" y="139700"/>
                    <a:pt x="3421761" y="187579"/>
                    <a:pt x="3702812" y="282067"/>
                  </a:cubicBezTo>
                  <a:cubicBezTo>
                    <a:pt x="3711448" y="285496"/>
                    <a:pt x="3718433" y="287528"/>
                    <a:pt x="3723513" y="288925"/>
                  </a:cubicBezTo>
                  <a:cubicBezTo>
                    <a:pt x="4783836" y="670814"/>
                    <a:pt x="5505069" y="1670177"/>
                    <a:pt x="5519166" y="2775966"/>
                  </a:cubicBezTo>
                  <a:lnTo>
                    <a:pt x="5519166" y="8764270"/>
                  </a:lnTo>
                  <a:close/>
                  <a:moveTo>
                    <a:pt x="158750" y="8745220"/>
                  </a:moveTo>
                  <a:lnTo>
                    <a:pt x="5500116" y="8745220"/>
                  </a:lnTo>
                  <a:lnTo>
                    <a:pt x="5500116" y="2776220"/>
                  </a:lnTo>
                  <a:cubicBezTo>
                    <a:pt x="5486146" y="1678432"/>
                    <a:pt x="4769866" y="686181"/>
                    <a:pt x="3717798" y="307213"/>
                  </a:cubicBezTo>
                  <a:cubicBezTo>
                    <a:pt x="3712972" y="305943"/>
                    <a:pt x="3705352" y="303657"/>
                    <a:pt x="3696208" y="299974"/>
                  </a:cubicBezTo>
                  <a:cubicBezTo>
                    <a:pt x="3417570" y="206375"/>
                    <a:pt x="3126359" y="158750"/>
                    <a:pt x="2830957" y="158750"/>
                  </a:cubicBezTo>
                  <a:lnTo>
                    <a:pt x="2827909" y="158750"/>
                  </a:lnTo>
                  <a:cubicBezTo>
                    <a:pt x="2532634" y="158750"/>
                    <a:pt x="2241296" y="206375"/>
                    <a:pt x="1962023" y="300101"/>
                  </a:cubicBezTo>
                  <a:cubicBezTo>
                    <a:pt x="1953514" y="303530"/>
                    <a:pt x="1945894" y="305816"/>
                    <a:pt x="1940306" y="307340"/>
                  </a:cubicBezTo>
                  <a:cubicBezTo>
                    <a:pt x="889000" y="686054"/>
                    <a:pt x="172720" y="1678432"/>
                    <a:pt x="158750" y="2776347"/>
                  </a:cubicBezTo>
                  <a:lnTo>
                    <a:pt x="158750" y="87452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/>
          <p:cNvSpPr/>
          <p:nvPr/>
        </p:nvSpPr>
        <p:spPr>
          <a:xfrm>
            <a:off x="15339207" y="-3171458"/>
            <a:ext cx="5565501" cy="5565501"/>
          </a:xfrm>
          <a:custGeom>
            <a:avLst/>
            <a:gdLst/>
            <a:ahLst/>
            <a:cxnLst/>
            <a:rect l="l" t="t" r="r" b="b"/>
            <a:pathLst>
              <a:path w="5565501" h="5565501">
                <a:moveTo>
                  <a:pt x="0" y="0"/>
                </a:moveTo>
                <a:lnTo>
                  <a:pt x="5565501" y="0"/>
                </a:lnTo>
                <a:lnTo>
                  <a:pt x="5565501" y="5565501"/>
                </a:lnTo>
                <a:lnTo>
                  <a:pt x="0" y="55655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1205629" y="8308936"/>
            <a:ext cx="3956129" cy="3956129"/>
          </a:xfrm>
          <a:custGeom>
            <a:avLst/>
            <a:gdLst/>
            <a:ahLst/>
            <a:cxnLst/>
            <a:rect l="l" t="t" r="r" b="b"/>
            <a:pathLst>
              <a:path w="3956129" h="3956129">
                <a:moveTo>
                  <a:pt x="0" y="0"/>
                </a:moveTo>
                <a:lnTo>
                  <a:pt x="3956128" y="0"/>
                </a:lnTo>
                <a:lnTo>
                  <a:pt x="3956128" y="3956128"/>
                </a:lnTo>
                <a:lnTo>
                  <a:pt x="0" y="395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295585" y="917668"/>
            <a:ext cx="409694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B5F8"/>
                </a:solidFill>
                <a:latin typeface="Canva Sans Bold"/>
              </a:rPr>
              <a:t>Challenges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50499" y="2336893"/>
            <a:ext cx="6316028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Resistance to change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Initial overhead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Time and Resource constraints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Skill and Knowledge Gaps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Measurement and Metrics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95585" y="5029200"/>
            <a:ext cx="531733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B5F8"/>
                </a:solidFill>
                <a:latin typeface="Canva Sans Bold"/>
              </a:rPr>
              <a:t>Best Practices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50499" y="6610350"/>
            <a:ext cx="5353169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Team Collaboration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Gradual adoption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Ongoing training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Continuous improvement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569E">
                <a:alpha val="100000"/>
              </a:srgbClr>
            </a:gs>
            <a:gs pos="50000">
              <a:srgbClr val="00569E">
                <a:alpha val="100000"/>
              </a:srgbClr>
            </a:gs>
            <a:gs pos="100000">
              <a:srgbClr val="00B5F8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47467" y="-3396059"/>
            <a:ext cx="9830244" cy="9830244"/>
          </a:xfrm>
          <a:custGeom>
            <a:avLst/>
            <a:gdLst/>
            <a:ahLst/>
            <a:cxnLst/>
            <a:rect l="l" t="t" r="r" b="b"/>
            <a:pathLst>
              <a:path w="9830244" h="9830244">
                <a:moveTo>
                  <a:pt x="0" y="0"/>
                </a:moveTo>
                <a:lnTo>
                  <a:pt x="9830244" y="0"/>
                </a:lnTo>
                <a:lnTo>
                  <a:pt x="9830244" y="9830244"/>
                </a:lnTo>
                <a:lnTo>
                  <a:pt x="0" y="983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861875" y="8845935"/>
            <a:ext cx="10554120" cy="960956"/>
          </a:xfrm>
          <a:custGeom>
            <a:avLst/>
            <a:gdLst/>
            <a:ahLst/>
            <a:cxnLst/>
            <a:rect l="l" t="t" r="r" b="b"/>
            <a:pathLst>
              <a:path w="10554120" h="960956">
                <a:moveTo>
                  <a:pt x="0" y="0"/>
                </a:moveTo>
                <a:lnTo>
                  <a:pt x="10554120" y="0"/>
                </a:lnTo>
                <a:lnTo>
                  <a:pt x="10554120" y="960957"/>
                </a:lnTo>
                <a:lnTo>
                  <a:pt x="0" y="9609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691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3861875" y="1188802"/>
            <a:ext cx="10554120" cy="7885473"/>
            <a:chOff x="0" y="0"/>
            <a:chExt cx="3345454" cy="24995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45454" cy="2499544"/>
            </a:xfrm>
            <a:custGeom>
              <a:avLst/>
              <a:gdLst/>
              <a:ahLst/>
              <a:cxnLst/>
              <a:rect l="l" t="t" r="r" b="b"/>
              <a:pathLst>
                <a:path w="3345454" h="2499544">
                  <a:moveTo>
                    <a:pt x="9536" y="0"/>
                  </a:moveTo>
                  <a:lnTo>
                    <a:pt x="3335917" y="0"/>
                  </a:lnTo>
                  <a:cubicBezTo>
                    <a:pt x="3338447" y="0"/>
                    <a:pt x="3340872" y="1005"/>
                    <a:pt x="3342660" y="2793"/>
                  </a:cubicBezTo>
                  <a:cubicBezTo>
                    <a:pt x="3344449" y="4581"/>
                    <a:pt x="3345454" y="7007"/>
                    <a:pt x="3345454" y="9536"/>
                  </a:cubicBezTo>
                  <a:lnTo>
                    <a:pt x="3345454" y="2490008"/>
                  </a:lnTo>
                  <a:cubicBezTo>
                    <a:pt x="3345454" y="2492537"/>
                    <a:pt x="3344449" y="2494963"/>
                    <a:pt x="3342660" y="2496751"/>
                  </a:cubicBezTo>
                  <a:cubicBezTo>
                    <a:pt x="3340872" y="2498539"/>
                    <a:pt x="3338447" y="2499544"/>
                    <a:pt x="3335917" y="2499544"/>
                  </a:cubicBezTo>
                  <a:lnTo>
                    <a:pt x="9536" y="2499544"/>
                  </a:lnTo>
                  <a:cubicBezTo>
                    <a:pt x="7007" y="2499544"/>
                    <a:pt x="4581" y="2498539"/>
                    <a:pt x="2793" y="2496751"/>
                  </a:cubicBezTo>
                  <a:cubicBezTo>
                    <a:pt x="1005" y="2494963"/>
                    <a:pt x="0" y="2492537"/>
                    <a:pt x="0" y="2490008"/>
                  </a:cubicBezTo>
                  <a:lnTo>
                    <a:pt x="0" y="9536"/>
                  </a:lnTo>
                  <a:cubicBezTo>
                    <a:pt x="0" y="7007"/>
                    <a:pt x="1005" y="4581"/>
                    <a:pt x="2793" y="2793"/>
                  </a:cubicBezTo>
                  <a:cubicBezTo>
                    <a:pt x="4581" y="1005"/>
                    <a:pt x="7007" y="0"/>
                    <a:pt x="953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84C6E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260774" y="3320238"/>
            <a:ext cx="4761087" cy="476108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27516" r="-27516" b="-326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-344651" y="6462760"/>
            <a:ext cx="3807081" cy="7614163"/>
          </a:xfrm>
          <a:custGeom>
            <a:avLst/>
            <a:gdLst/>
            <a:ahLst/>
            <a:cxnLst/>
            <a:rect l="l" t="t" r="r" b="b"/>
            <a:pathLst>
              <a:path w="3807081" h="7614163">
                <a:moveTo>
                  <a:pt x="3807081" y="0"/>
                </a:moveTo>
                <a:lnTo>
                  <a:pt x="0" y="0"/>
                </a:lnTo>
                <a:lnTo>
                  <a:pt x="0" y="7614163"/>
                </a:lnTo>
                <a:lnTo>
                  <a:pt x="3807081" y="7614163"/>
                </a:lnTo>
                <a:lnTo>
                  <a:pt x="380708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4438436" y="2026743"/>
            <a:ext cx="9411129" cy="69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81"/>
              </a:lnSpc>
              <a:spcBef>
                <a:spcPct val="0"/>
              </a:spcBef>
            </a:pPr>
            <a:r>
              <a:rPr lang="en-US" sz="4567">
                <a:solidFill>
                  <a:srgbClr val="00569E"/>
                </a:solidFill>
                <a:latin typeface="Now Bold"/>
              </a:rPr>
              <a:t>CASE STUDIES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306235" y="3974760"/>
            <a:ext cx="1235143" cy="1053130"/>
            <a:chOff x="0" y="0"/>
            <a:chExt cx="819223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9223" cy="698500"/>
            </a:xfrm>
            <a:custGeom>
              <a:avLst/>
              <a:gdLst/>
              <a:ahLst/>
              <a:cxnLst/>
              <a:rect l="l" t="t" r="r" b="b"/>
              <a:pathLst>
                <a:path w="819223" h="698500">
                  <a:moveTo>
                    <a:pt x="819223" y="349250"/>
                  </a:moveTo>
                  <a:lnTo>
                    <a:pt x="61602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16023" y="0"/>
                  </a:lnTo>
                  <a:lnTo>
                    <a:pt x="819223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404290" y="4199700"/>
            <a:ext cx="1039034" cy="65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94"/>
              </a:lnSpc>
              <a:spcBef>
                <a:spcPct val="0"/>
              </a:spcBef>
            </a:pPr>
            <a:r>
              <a:rPr lang="en-US" sz="4328">
                <a:solidFill>
                  <a:srgbClr val="FFFFFF"/>
                </a:solidFill>
                <a:latin typeface="Canva Sans Bold"/>
              </a:rPr>
              <a:t>01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404290" y="6466747"/>
            <a:ext cx="1235143" cy="1053130"/>
            <a:chOff x="0" y="0"/>
            <a:chExt cx="819223" cy="6985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9223" cy="698500"/>
            </a:xfrm>
            <a:custGeom>
              <a:avLst/>
              <a:gdLst/>
              <a:ahLst/>
              <a:cxnLst/>
              <a:rect l="l" t="t" r="r" b="b"/>
              <a:pathLst>
                <a:path w="819223" h="698500">
                  <a:moveTo>
                    <a:pt x="819223" y="349250"/>
                  </a:moveTo>
                  <a:lnTo>
                    <a:pt x="61602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16023" y="0"/>
                  </a:lnTo>
                  <a:lnTo>
                    <a:pt x="819223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0B5F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502345" y="6666805"/>
            <a:ext cx="1039034" cy="65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94"/>
              </a:lnSpc>
              <a:spcBef>
                <a:spcPct val="0"/>
              </a:spcBef>
            </a:pPr>
            <a:r>
              <a:rPr lang="en-US" sz="4328">
                <a:solidFill>
                  <a:srgbClr val="FFFFFF"/>
                </a:solidFill>
                <a:latin typeface="Canva Sa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25844" y="4123500"/>
            <a:ext cx="418242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Lockheed Martin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88662" y="6615487"/>
            <a:ext cx="385679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General Motors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98945" y="8550101"/>
            <a:ext cx="4557028" cy="4557028"/>
          </a:xfrm>
          <a:custGeom>
            <a:avLst/>
            <a:gdLst/>
            <a:ahLst/>
            <a:cxnLst/>
            <a:rect l="l" t="t" r="r" b="b"/>
            <a:pathLst>
              <a:path w="4557028" h="4557028">
                <a:moveTo>
                  <a:pt x="0" y="0"/>
                </a:moveTo>
                <a:lnTo>
                  <a:pt x="4557027" y="0"/>
                </a:lnTo>
                <a:lnTo>
                  <a:pt x="4557027" y="4557028"/>
                </a:lnTo>
                <a:lnTo>
                  <a:pt x="0" y="4557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986702" y="-1906870"/>
            <a:ext cx="9830244" cy="9830244"/>
          </a:xfrm>
          <a:custGeom>
            <a:avLst/>
            <a:gdLst/>
            <a:ahLst/>
            <a:cxnLst/>
            <a:rect l="l" t="t" r="r" b="b"/>
            <a:pathLst>
              <a:path w="9830244" h="9830244">
                <a:moveTo>
                  <a:pt x="0" y="0"/>
                </a:moveTo>
                <a:lnTo>
                  <a:pt x="9830243" y="0"/>
                </a:lnTo>
                <a:lnTo>
                  <a:pt x="9830243" y="9830243"/>
                </a:lnTo>
                <a:lnTo>
                  <a:pt x="0" y="9830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651389" y="-2208895"/>
            <a:ext cx="9398182" cy="939814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5047" b="-2504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88439" y="8897507"/>
            <a:ext cx="780406" cy="78040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5F8">
                    <a:alpha val="100000"/>
                  </a:srgbClr>
                </a:gs>
                <a:gs pos="50000">
                  <a:srgbClr val="00B5F8">
                    <a:alpha val="100000"/>
                  </a:srgbClr>
                </a:gs>
                <a:gs pos="100000">
                  <a:srgbClr val="2B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05412" y="2043777"/>
            <a:ext cx="6527326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70"/>
              </a:lnSpc>
              <a:spcBef>
                <a:spcPct val="0"/>
              </a:spcBef>
            </a:pPr>
            <a:r>
              <a:rPr lang="en-US" sz="6558">
                <a:solidFill>
                  <a:srgbClr val="0ABFFF"/>
                </a:solidFill>
                <a:latin typeface="Now 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05412" y="3403150"/>
            <a:ext cx="7120380" cy="5042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 spc="-62">
                <a:solidFill>
                  <a:srgbClr val="FFFFFF"/>
                </a:solidFill>
                <a:latin typeface="Canva Sans"/>
              </a:rPr>
              <a:t>TSP  provides a framework for teams to assess their current processes, identify weaknesses and areas for improvement, and then implement changes to enhance their software development practices.</a:t>
            </a:r>
          </a:p>
          <a:p>
            <a:pPr marL="539749" lvl="1" indent="-269875">
              <a:lnSpc>
                <a:spcPts val="3749"/>
              </a:lnSpc>
              <a:buFont typeface="Arial"/>
              <a:buChar char="•"/>
            </a:pPr>
            <a:r>
              <a:rPr lang="en-US" sz="2499" spc="-62">
                <a:solidFill>
                  <a:srgbClr val="FFFFFF"/>
                </a:solidFill>
                <a:latin typeface="Canva Sans"/>
              </a:rPr>
              <a:t>TSP places a strong emphasis on teamwork and collaboration among team members.</a:t>
            </a:r>
          </a:p>
          <a:p>
            <a:pPr marL="539749" lvl="1" indent="-269875" algn="l">
              <a:lnSpc>
                <a:spcPts val="3749"/>
              </a:lnSpc>
              <a:buFont typeface="Arial"/>
              <a:buChar char="•"/>
            </a:pPr>
            <a:r>
              <a:rPr lang="en-US" sz="2499" spc="-62">
                <a:solidFill>
                  <a:srgbClr val="FFFFFF"/>
                </a:solidFill>
                <a:latin typeface="Canva Sans"/>
              </a:rPr>
              <a:t>TSP is designed to improve the quality of software products.</a:t>
            </a:r>
          </a:p>
          <a:p>
            <a:pPr algn="l">
              <a:lnSpc>
                <a:spcPts val="3414"/>
              </a:lnSpc>
            </a:pPr>
            <a:endParaRPr lang="en-US" sz="2499" spc="-62">
              <a:solidFill>
                <a:srgbClr val="FFFFFF"/>
              </a:solidFill>
              <a:latin typeface="Canva Sans"/>
            </a:endParaRPr>
          </a:p>
          <a:p>
            <a:pPr algn="l">
              <a:lnSpc>
                <a:spcPts val="3414"/>
              </a:lnSpc>
            </a:pPr>
            <a:endParaRPr lang="en-US" sz="2499" spc="-62">
              <a:solidFill>
                <a:srgbClr val="FFFFFF"/>
              </a:solidFill>
              <a:latin typeface="Canva Sa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5582958" y="8159898"/>
            <a:ext cx="780406" cy="78040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B5F8">
                    <a:alpha val="100000"/>
                  </a:srgbClr>
                </a:gs>
                <a:gs pos="50000">
                  <a:srgbClr val="00B5F8">
                    <a:alpha val="100000"/>
                  </a:srgbClr>
                </a:gs>
                <a:gs pos="100000">
                  <a:srgbClr val="2B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FFF5544B327E4696DBC432501EF536" ma:contentTypeVersion="3" ma:contentTypeDescription="Create a new document." ma:contentTypeScope="" ma:versionID="229465c0be6da13136094eeedf001fd3">
  <xsd:schema xmlns:xsd="http://www.w3.org/2001/XMLSchema" xmlns:xs="http://www.w3.org/2001/XMLSchema" xmlns:p="http://schemas.microsoft.com/office/2006/metadata/properties" xmlns:ns2="ec333221-26f2-4903-9eb8-d22159498df7" targetNamespace="http://schemas.microsoft.com/office/2006/metadata/properties" ma:root="true" ma:fieldsID="5865c6dfc5836266179016c3e3c0ee85" ns2:_="">
    <xsd:import namespace="ec333221-26f2-4903-9eb8-d22159498d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333221-26f2-4903-9eb8-d22159498d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40374DC-572A-4EED-800D-91B73F7A8517}"/>
</file>

<file path=customXml/itemProps2.xml><?xml version="1.0" encoding="utf-8"?>
<ds:datastoreItem xmlns:ds="http://schemas.openxmlformats.org/officeDocument/2006/customXml" ds:itemID="{8662E320-77B8-43E8-A1BE-3E8368086037}"/>
</file>

<file path=customXml/itemProps3.xml><?xml version="1.0" encoding="utf-8"?>
<ds:datastoreItem xmlns:ds="http://schemas.openxmlformats.org/officeDocument/2006/customXml" ds:itemID="{AF3DF8BC-12EA-4100-938D-6498380CC297}"/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293</Words>
  <Application>Microsoft Office PowerPoint</Application>
  <PresentationFormat>Custom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DM Sans</vt:lpstr>
      <vt:lpstr>Calibri</vt:lpstr>
      <vt:lpstr>Arial</vt:lpstr>
      <vt:lpstr>Now Bold</vt:lpstr>
      <vt:lpstr>Canva Sans Bold</vt:lpstr>
      <vt:lpstr>Canva Sans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Dark Professional Geometric Business Project Presentation</dc:title>
  <dc:creator>Vikas Gujare</dc:creator>
  <cp:lastModifiedBy>Vikas Gujare</cp:lastModifiedBy>
  <cp:revision>1</cp:revision>
  <dcterms:created xsi:type="dcterms:W3CDTF">2006-08-16T00:00:00Z</dcterms:created>
  <dcterms:modified xsi:type="dcterms:W3CDTF">2023-10-05T04:42:58Z</dcterms:modified>
  <dc:identifier>DAFwAIPpULg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0x010100F0FFF5544B327E4696DBC432501EF536</vt:lpwstr>
  </property>
</Properties>
</file>